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6600D-B46C-4F42-8EE1-D91D4B0F9B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6550FAB-9E59-45F2-892C-89F30DCF4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DD2311D-7469-4253-833D-292CD127698F}"/>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06806872-61E6-435D-8AA0-B888427121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464141-0301-4C37-87F9-AB54137DE2D4}"/>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11418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27F05-99D5-49F6-96C6-74484D4874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1F22734-D13E-42E9-A096-B505FD33E1B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1EA622-85EB-4717-BC2F-A44ED8119160}"/>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DBBFC3BE-8826-48BF-B43A-8C1A08914A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DBB136-D4AA-4266-8505-6DD6167597A8}"/>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6469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5033BBC-FF03-45BB-BE4A-292F4E1A057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09977AD-31B2-4FD6-AC30-96FFDC8E6F3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5ACEF-B121-4471-9A0A-52CFA765A8CD}"/>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09F9B348-1EF4-4E48-A38E-759F0C3A5E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622C73-A195-4FF6-9CE3-D33C22445F6F}"/>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62542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4FE54-4E56-4446-B248-4A7D466001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F9F2F0-3CC5-4046-B0C4-A7538B4667E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9F14D8-48E3-4DAD-A5F0-D57AAE21C6F3}"/>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9F900FA9-52D2-4226-977D-D96630156A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10198-8935-42DB-9154-BF393502BF9D}"/>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210312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CF1C5-F629-42EF-BDD9-BACA3DEEB8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AE33CC-8715-4601-A39F-3E34737B3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AEFE787-7884-4450-8B3C-59E9A4E7BEC4}"/>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65EA91A2-5E8E-4992-B9C4-5DD9BCE574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331C19-7D50-4CB5-B444-1CB5C83C5CD1}"/>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217422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56733-35AB-4435-9EF3-363467101A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E83E38-1117-468D-B358-587F3E0079D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30E919-E16E-40CE-8194-2FC9B2EF79A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7F8E1D-C849-4E16-A51D-D195A3D6D4F9}"/>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6" name="Espace réservé du pied de page 5">
            <a:extLst>
              <a:ext uri="{FF2B5EF4-FFF2-40B4-BE49-F238E27FC236}">
                <a16:creationId xmlns:a16="http://schemas.microsoft.com/office/drawing/2014/main" id="{6042DB86-9F83-4ED5-B96F-BBCA80B1C9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D393BB-A902-4E05-8490-107AA0EC0B23}"/>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00699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FD825-59B3-4C63-8AE4-C3E4676CD70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0EAC4B2-F2FE-4B30-92BB-1F45128D3A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B837760-1B24-4119-B145-4EC441134A1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6ADFB1-7E74-4BD7-859D-EA0F5E0B2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86C7D57-275F-4DEB-8B72-06E4D246CE2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F964A5A-2037-4D1E-BD24-33F18978B82F}"/>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8" name="Espace réservé du pied de page 7">
            <a:extLst>
              <a:ext uri="{FF2B5EF4-FFF2-40B4-BE49-F238E27FC236}">
                <a16:creationId xmlns:a16="http://schemas.microsoft.com/office/drawing/2014/main" id="{86EAED02-1C32-45CB-9061-2DA337E8BFA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5983E3-5AF7-41FD-9D67-11C992AFEDB4}"/>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61497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DF17E-5CC2-41DD-9F77-74520A942F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56A6A27-C86C-4CF2-8B8A-33283D253908}"/>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4" name="Espace réservé du pied de page 3">
            <a:extLst>
              <a:ext uri="{FF2B5EF4-FFF2-40B4-BE49-F238E27FC236}">
                <a16:creationId xmlns:a16="http://schemas.microsoft.com/office/drawing/2014/main" id="{10BF5324-5405-47C6-BA55-73338D1224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9FF38A8-8688-4D59-8C92-BD1BB094979E}"/>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411894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CE218A-F190-4DB1-B5B4-E2B2FA519DDD}"/>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3" name="Espace réservé du pied de page 2">
            <a:extLst>
              <a:ext uri="{FF2B5EF4-FFF2-40B4-BE49-F238E27FC236}">
                <a16:creationId xmlns:a16="http://schemas.microsoft.com/office/drawing/2014/main" id="{A6283879-716A-458E-B1EB-712601F19A7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F0490D9-C18B-44D1-8297-13849C09AC5C}"/>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145871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6A58D-0494-45B1-B4D0-48821744F1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32E7E8C-FFC7-4FF6-9B1C-E13D3B9FD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B3F16B-2623-4CD9-A1FC-09F667142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7B85E64-B6F8-4F7E-A955-35EB79DE17E4}"/>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6" name="Espace réservé du pied de page 5">
            <a:extLst>
              <a:ext uri="{FF2B5EF4-FFF2-40B4-BE49-F238E27FC236}">
                <a16:creationId xmlns:a16="http://schemas.microsoft.com/office/drawing/2014/main" id="{1E1493DF-2DCF-4B08-AACE-3C01148594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C96951-4416-4DFA-9A0D-224ACAA1E9B9}"/>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66687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550A2-EA5E-484B-BDBC-7575BA5E00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E23413E-51C4-4E9A-862A-5CDCE6F7F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F4D476C-74B2-4979-977D-A89652EFC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4682FCA-D884-45F2-A536-B5F1FDCDE1D4}"/>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6" name="Espace réservé du pied de page 5">
            <a:extLst>
              <a:ext uri="{FF2B5EF4-FFF2-40B4-BE49-F238E27FC236}">
                <a16:creationId xmlns:a16="http://schemas.microsoft.com/office/drawing/2014/main" id="{6E7FECAB-7AE3-4A7B-A4BD-EF2FC74AF3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21B12B-66F7-4B01-A06E-80625328DEF8}"/>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204288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758CF3-0460-4FF9-9F03-93D4D0B81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CF1CACB-CF5A-48B9-9081-884081386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6C5E07-8563-4BB0-A690-B491A161F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774F0B91-5454-4413-A9ED-0D0509D6D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3C999E-1BFC-4913-BF46-39B7A38477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3B8CC-7454-4E17-B7D4-460D403686CF}" type="slidenum">
              <a:rPr lang="fr-FR" smtClean="0"/>
              <a:t>‹N°›</a:t>
            </a:fld>
            <a:endParaRPr lang="fr-FR"/>
          </a:p>
        </p:txBody>
      </p:sp>
    </p:spTree>
    <p:extLst>
      <p:ext uri="{BB962C8B-B14F-4D97-AF65-F5344CB8AC3E}">
        <p14:creationId xmlns:p14="http://schemas.microsoft.com/office/powerpoint/2010/main" val="259074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60000"/>
                <a:lumOff val="40000"/>
              </a:schemeClr>
            </a:gs>
            <a:gs pos="83000">
              <a:schemeClr val="accent2">
                <a:lumMod val="60000"/>
                <a:lumOff val="4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60AB6FEF-A7E1-4509-864A-0BBDF55F57E6}"/>
              </a:ext>
            </a:extLst>
          </p:cNvPr>
          <p:cNvSpPr txBox="1"/>
          <p:nvPr/>
        </p:nvSpPr>
        <p:spPr>
          <a:xfrm>
            <a:off x="144827" y="293099"/>
            <a:ext cx="7275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Challenge mathématique 2024 –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Manche 4 – Niveau 3 (problème 1 jour 1)</a:t>
            </a:r>
          </a:p>
        </p:txBody>
      </p:sp>
      <p:pic>
        <p:nvPicPr>
          <p:cNvPr id="17" name="Google Shape;165;p19">
            <a:extLst>
              <a:ext uri="{FF2B5EF4-FFF2-40B4-BE49-F238E27FC236}">
                <a16:creationId xmlns:a16="http://schemas.microsoft.com/office/drawing/2014/main" id="{3A978BB4-74A2-4DF4-98D4-3EBD05C3022F}"/>
              </a:ext>
            </a:extLst>
          </p:cNvPr>
          <p:cNvPicPr/>
          <p:nvPr/>
        </p:nvPicPr>
        <p:blipFill>
          <a:blip r:embed="rId2"/>
          <a:stretch/>
        </p:blipFill>
        <p:spPr>
          <a:xfrm>
            <a:off x="11303368" y="6205687"/>
            <a:ext cx="743805" cy="560533"/>
          </a:xfrm>
          <a:prstGeom prst="rect">
            <a:avLst/>
          </a:prstGeom>
          <a:ln w="0">
            <a:noFill/>
          </a:ln>
        </p:spPr>
      </p:pic>
      <p:sp>
        <p:nvSpPr>
          <p:cNvPr id="18" name="ZoneTexte 17">
            <a:extLst>
              <a:ext uri="{FF2B5EF4-FFF2-40B4-BE49-F238E27FC236}">
                <a16:creationId xmlns:a16="http://schemas.microsoft.com/office/drawing/2014/main" id="{852DA6F8-DC88-44E2-9B41-41AD07BE003E}"/>
              </a:ext>
            </a:extLst>
          </p:cNvPr>
          <p:cNvSpPr txBox="1"/>
          <p:nvPr/>
        </p:nvSpPr>
        <p:spPr>
          <a:xfrm>
            <a:off x="9150220" y="6458443"/>
            <a:ext cx="215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Mission mathématiques 68</a:t>
            </a:r>
          </a:p>
        </p:txBody>
      </p:sp>
      <p:sp>
        <p:nvSpPr>
          <p:cNvPr id="19" name="ZoneTexte 18">
            <a:extLst>
              <a:ext uri="{FF2B5EF4-FFF2-40B4-BE49-F238E27FC236}">
                <a16:creationId xmlns:a16="http://schemas.microsoft.com/office/drawing/2014/main" id="{E944425E-CB97-4D8D-AFC0-7CD2D6CF2B8B}"/>
              </a:ext>
            </a:extLst>
          </p:cNvPr>
          <p:cNvSpPr txBox="1"/>
          <p:nvPr/>
        </p:nvSpPr>
        <p:spPr>
          <a:xfrm>
            <a:off x="7759025" y="274439"/>
            <a:ext cx="428814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Problème additif en plusieurs étapes, avec comparaison additive</a:t>
            </a:r>
          </a:p>
        </p:txBody>
      </p:sp>
      <p:sp>
        <p:nvSpPr>
          <p:cNvPr id="20" name="Rectangle 19">
            <a:extLst>
              <a:ext uri="{FF2B5EF4-FFF2-40B4-BE49-F238E27FC236}">
                <a16:creationId xmlns:a16="http://schemas.microsoft.com/office/drawing/2014/main" id="{9E9B3BB0-3DF3-41F8-A0AD-CAC525C71374}"/>
              </a:ext>
            </a:extLst>
          </p:cNvPr>
          <p:cNvSpPr/>
          <p:nvPr/>
        </p:nvSpPr>
        <p:spPr>
          <a:xfrm>
            <a:off x="7856375" y="926145"/>
            <a:ext cx="4190797" cy="1538883"/>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a:t>La kermesse </a:t>
            </a:r>
            <a:endParaRPr lang="fr-FR" sz="1600" u="sng" dirty="0"/>
          </a:p>
          <a:p>
            <a:r>
              <a:rPr lang="fr-FR" sz="1600" dirty="0"/>
              <a:t>Trois enfants participent à la kermesse. Agathe a dépensé 12,40 euros. Ben a dépensé 7,50 euros de moins qu’Agathe. Chloé a dépensé 2,10 euros de plus que Ben. </a:t>
            </a:r>
          </a:p>
          <a:p>
            <a:r>
              <a:rPr lang="fr-FR" sz="1600" dirty="0"/>
              <a:t>Quelle somme d’argent a dépensé Chloé ?</a:t>
            </a:r>
          </a:p>
        </p:txBody>
      </p:sp>
      <p:sp>
        <p:nvSpPr>
          <p:cNvPr id="21" name="ZoneTexte 20">
            <a:extLst>
              <a:ext uri="{FF2B5EF4-FFF2-40B4-BE49-F238E27FC236}">
                <a16:creationId xmlns:a16="http://schemas.microsoft.com/office/drawing/2014/main" id="{C9BE27D9-4EA4-4F7C-AC2C-EA0D9F20FFBB}"/>
              </a:ext>
            </a:extLst>
          </p:cNvPr>
          <p:cNvSpPr txBox="1"/>
          <p:nvPr/>
        </p:nvSpPr>
        <p:spPr>
          <a:xfrm>
            <a:off x="362267" y="4017712"/>
            <a:ext cx="115713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Modélisation possible pour ce problème :</a:t>
            </a:r>
          </a:p>
        </p:txBody>
      </p:sp>
      <p:sp>
        <p:nvSpPr>
          <p:cNvPr id="22" name="ZoneTexte 21">
            <a:extLst>
              <a:ext uri="{FF2B5EF4-FFF2-40B4-BE49-F238E27FC236}">
                <a16:creationId xmlns:a16="http://schemas.microsoft.com/office/drawing/2014/main" id="{F5959EFB-9DE2-4135-8A89-91571C76369E}"/>
              </a:ext>
            </a:extLst>
          </p:cNvPr>
          <p:cNvSpPr txBox="1"/>
          <p:nvPr/>
        </p:nvSpPr>
        <p:spPr>
          <a:xfrm>
            <a:off x="4813296" y="4557316"/>
            <a:ext cx="723387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Procédures de calcul possibles pour ce problème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Appui sur les euros et les centimes : </a:t>
            </a: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 J’enlève 7€40c à 12€40c, il reste 5€. J’enlève encore 10c, il reste 4€90c.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600" dirty="0">
                <a:solidFill>
                  <a:prstClr val="black"/>
                </a:solidFill>
                <a:latin typeface="Calibri" panose="020F0502020204030204"/>
              </a:rPr>
              <a:t>Appui sur les unités de numération : </a:t>
            </a:r>
            <a:r>
              <a:rPr lang="fr-FR" sz="1600" i="1" dirty="0">
                <a:solidFill>
                  <a:prstClr val="black"/>
                </a:solidFill>
                <a:latin typeface="Calibri" panose="020F0502020204030204"/>
              </a:rPr>
              <a:t>« 12,40 – 7,40 = 5 ; Je dois encore enlever 10 centièmes. 5 unités, c’est 500 centièmes. J’enlève 10 centièmes à 500 centièmes, il me reste 490 centièmes : j’écris 4,90. »</a:t>
            </a:r>
            <a:endPar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AB76830A-0400-482D-928D-FEA3DC10FC93}"/>
              </a:ext>
            </a:extLst>
          </p:cNvPr>
          <p:cNvSpPr txBox="1"/>
          <p:nvPr/>
        </p:nvSpPr>
        <p:spPr>
          <a:xfrm>
            <a:off x="362267" y="1344661"/>
            <a:ext cx="115713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Manipulation possible pour ce problème :</a:t>
            </a:r>
          </a:p>
        </p:txBody>
      </p:sp>
      <p:pic>
        <p:nvPicPr>
          <p:cNvPr id="14" name="Image 13">
            <a:extLst>
              <a:ext uri="{FF2B5EF4-FFF2-40B4-BE49-F238E27FC236}">
                <a16:creationId xmlns:a16="http://schemas.microsoft.com/office/drawing/2014/main" id="{FAF9345E-D5A4-4AB1-A67E-083203C22183}"/>
              </a:ext>
            </a:extLst>
          </p:cNvPr>
          <p:cNvPicPr>
            <a:picLocks noChangeAspect="1"/>
          </p:cNvPicPr>
          <p:nvPr/>
        </p:nvPicPr>
        <p:blipFill rotWithShape="1">
          <a:blip r:embed="rId3">
            <a:extLst>
              <a:ext uri="{28A0092B-C50C-407E-A947-70E740481C1C}">
                <a14:useLocalDpi xmlns:a14="http://schemas.microsoft.com/office/drawing/2010/main" val="0"/>
              </a:ext>
            </a:extLst>
          </a:blip>
          <a:srcRect l="16894" t="6734" r="21746" b="6917"/>
          <a:stretch/>
        </p:blipFill>
        <p:spPr>
          <a:xfrm>
            <a:off x="1209996" y="4557316"/>
            <a:ext cx="2330784" cy="1770710"/>
          </a:xfrm>
          <a:prstGeom prst="rect">
            <a:avLst/>
          </a:prstGeom>
        </p:spPr>
      </p:pic>
      <p:pic>
        <p:nvPicPr>
          <p:cNvPr id="5" name="Image 4">
            <a:extLst>
              <a:ext uri="{FF2B5EF4-FFF2-40B4-BE49-F238E27FC236}">
                <a16:creationId xmlns:a16="http://schemas.microsoft.com/office/drawing/2014/main" id="{D45A1F43-CB89-46EB-8655-BCD5C48E03BB}"/>
              </a:ext>
            </a:extLst>
          </p:cNvPr>
          <p:cNvPicPr>
            <a:picLocks noChangeAspect="1"/>
          </p:cNvPicPr>
          <p:nvPr/>
        </p:nvPicPr>
        <p:blipFill rotWithShape="1">
          <a:blip r:embed="rId4">
            <a:extLst>
              <a:ext uri="{28A0092B-C50C-407E-A947-70E740481C1C}">
                <a14:useLocalDpi xmlns:a14="http://schemas.microsoft.com/office/drawing/2010/main" val="0"/>
              </a:ext>
            </a:extLst>
          </a:blip>
          <a:srcRect l="18510" t="34013" r="26565" b="37416"/>
          <a:stretch/>
        </p:blipFill>
        <p:spPr>
          <a:xfrm>
            <a:off x="911919" y="1851982"/>
            <a:ext cx="3901377" cy="1522091"/>
          </a:xfrm>
          <a:prstGeom prst="rect">
            <a:avLst/>
          </a:prstGeom>
        </p:spPr>
      </p:pic>
      <p:pic>
        <p:nvPicPr>
          <p:cNvPr id="7" name="Image 6">
            <a:extLst>
              <a:ext uri="{FF2B5EF4-FFF2-40B4-BE49-F238E27FC236}">
                <a16:creationId xmlns:a16="http://schemas.microsoft.com/office/drawing/2014/main" id="{F4ACE6DF-1CE8-4B1B-B853-30A379E59F20}"/>
              </a:ext>
            </a:extLst>
          </p:cNvPr>
          <p:cNvPicPr>
            <a:picLocks noChangeAspect="1"/>
          </p:cNvPicPr>
          <p:nvPr/>
        </p:nvPicPr>
        <p:blipFill rotWithShape="1">
          <a:blip r:embed="rId5">
            <a:extLst>
              <a:ext uri="{28A0092B-C50C-407E-A947-70E740481C1C}">
                <a14:useLocalDpi xmlns:a14="http://schemas.microsoft.com/office/drawing/2010/main" val="0"/>
              </a:ext>
            </a:extLst>
          </a:blip>
          <a:srcRect l="16621" t="6490" r="22271" b="3651"/>
          <a:stretch/>
        </p:blipFill>
        <p:spPr>
          <a:xfrm>
            <a:off x="5297057" y="1649266"/>
            <a:ext cx="2414081" cy="2136544"/>
          </a:xfrm>
          <a:prstGeom prst="rect">
            <a:avLst/>
          </a:prstGeom>
        </p:spPr>
      </p:pic>
      <p:sp>
        <p:nvSpPr>
          <p:cNvPr id="25" name="ZoneTexte 24">
            <a:extLst>
              <a:ext uri="{FF2B5EF4-FFF2-40B4-BE49-F238E27FC236}">
                <a16:creationId xmlns:a16="http://schemas.microsoft.com/office/drawing/2014/main" id="{C6909F77-3C6E-4606-8544-D85BDAB1A077}"/>
              </a:ext>
            </a:extLst>
          </p:cNvPr>
          <p:cNvSpPr txBox="1"/>
          <p:nvPr/>
        </p:nvSpPr>
        <p:spPr>
          <a:xfrm>
            <a:off x="911919" y="3396474"/>
            <a:ext cx="2926938" cy="338554"/>
          </a:xfrm>
          <a:prstGeom prst="rect">
            <a:avLst/>
          </a:prstGeom>
          <a:noFill/>
        </p:spPr>
        <p:txBody>
          <a:bodyPr wrap="square" rtlCol="0">
            <a:spAutoFit/>
          </a:bodyPr>
          <a:lstStyle/>
          <a:p>
            <a:r>
              <a:rPr lang="fr-FR" sz="1600" i="1" dirty="0"/>
              <a:t>Avec des réglettes « </a:t>
            </a:r>
            <a:r>
              <a:rPr lang="fr-FR" sz="1600" i="1" dirty="0" err="1"/>
              <a:t>Cuisenaire</a:t>
            </a:r>
            <a:r>
              <a:rPr lang="fr-FR" sz="1600" i="1" dirty="0"/>
              <a:t> »</a:t>
            </a:r>
          </a:p>
        </p:txBody>
      </p:sp>
      <p:sp>
        <p:nvSpPr>
          <p:cNvPr id="26" name="ZoneTexte 25">
            <a:extLst>
              <a:ext uri="{FF2B5EF4-FFF2-40B4-BE49-F238E27FC236}">
                <a16:creationId xmlns:a16="http://schemas.microsoft.com/office/drawing/2014/main" id="{DCBC0596-6D32-498E-B638-0EA4BDB26D41}"/>
              </a:ext>
            </a:extLst>
          </p:cNvPr>
          <p:cNvSpPr txBox="1"/>
          <p:nvPr/>
        </p:nvSpPr>
        <p:spPr>
          <a:xfrm>
            <a:off x="7759025" y="3407848"/>
            <a:ext cx="2719878" cy="338554"/>
          </a:xfrm>
          <a:prstGeom prst="rect">
            <a:avLst/>
          </a:prstGeom>
          <a:noFill/>
        </p:spPr>
        <p:txBody>
          <a:bodyPr wrap="square" rtlCol="0">
            <a:spAutoFit/>
          </a:bodyPr>
          <a:lstStyle/>
          <a:p>
            <a:r>
              <a:rPr lang="fr-FR" sz="1600" i="1" dirty="0"/>
              <a:t>Avec des bandes de papier</a:t>
            </a:r>
          </a:p>
        </p:txBody>
      </p:sp>
      <p:cxnSp>
        <p:nvCxnSpPr>
          <p:cNvPr id="27" name="Connecteur droit avec flèche 26">
            <a:extLst>
              <a:ext uri="{FF2B5EF4-FFF2-40B4-BE49-F238E27FC236}">
                <a16:creationId xmlns:a16="http://schemas.microsoft.com/office/drawing/2014/main" id="{4D12E770-1EA3-48D0-8B7F-99194C47EEBF}"/>
              </a:ext>
            </a:extLst>
          </p:cNvPr>
          <p:cNvCxnSpPr>
            <a:cxnSpLocks/>
          </p:cNvCxnSpPr>
          <p:nvPr/>
        </p:nvCxnSpPr>
        <p:spPr>
          <a:xfrm>
            <a:off x="3097763" y="2504708"/>
            <a:ext cx="1571519"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6EEECCFE-705B-4EA8-ACBD-891E39ED7BC1}"/>
              </a:ext>
            </a:extLst>
          </p:cNvPr>
          <p:cNvCxnSpPr>
            <a:cxnSpLocks/>
          </p:cNvCxnSpPr>
          <p:nvPr/>
        </p:nvCxnSpPr>
        <p:spPr>
          <a:xfrm>
            <a:off x="3097763" y="2808222"/>
            <a:ext cx="382555"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7A94D25D-4A03-4B22-A552-37AF82B0F336}"/>
              </a:ext>
            </a:extLst>
          </p:cNvPr>
          <p:cNvSpPr txBox="1"/>
          <p:nvPr/>
        </p:nvSpPr>
        <p:spPr>
          <a:xfrm>
            <a:off x="3773108" y="2427689"/>
            <a:ext cx="856115" cy="400110"/>
          </a:xfrm>
          <a:prstGeom prst="rect">
            <a:avLst/>
          </a:prstGeom>
          <a:noFill/>
        </p:spPr>
        <p:txBody>
          <a:bodyPr wrap="square" rtlCol="0">
            <a:spAutoFit/>
          </a:bodyPr>
          <a:lstStyle/>
          <a:p>
            <a:pPr algn="ctr"/>
            <a:r>
              <a:rPr lang="fr-FR" sz="2000" dirty="0">
                <a:solidFill>
                  <a:schemeClr val="bg1"/>
                </a:solidFill>
              </a:rPr>
              <a:t>7,50€</a:t>
            </a:r>
          </a:p>
        </p:txBody>
      </p:sp>
      <p:sp>
        <p:nvSpPr>
          <p:cNvPr id="31" name="ZoneTexte 30">
            <a:extLst>
              <a:ext uri="{FF2B5EF4-FFF2-40B4-BE49-F238E27FC236}">
                <a16:creationId xmlns:a16="http://schemas.microsoft.com/office/drawing/2014/main" id="{32068821-8E9B-4B91-8FA1-BF9D36E4EB15}"/>
              </a:ext>
            </a:extLst>
          </p:cNvPr>
          <p:cNvSpPr txBox="1"/>
          <p:nvPr/>
        </p:nvSpPr>
        <p:spPr>
          <a:xfrm>
            <a:off x="3386131" y="2717538"/>
            <a:ext cx="856115" cy="400110"/>
          </a:xfrm>
          <a:prstGeom prst="rect">
            <a:avLst/>
          </a:prstGeom>
          <a:noFill/>
        </p:spPr>
        <p:txBody>
          <a:bodyPr wrap="square" rtlCol="0">
            <a:spAutoFit/>
          </a:bodyPr>
          <a:lstStyle/>
          <a:p>
            <a:pPr algn="ctr"/>
            <a:r>
              <a:rPr lang="fr-FR" sz="2000" dirty="0">
                <a:solidFill>
                  <a:schemeClr val="bg1"/>
                </a:solidFill>
              </a:rPr>
              <a:t>2,10€</a:t>
            </a:r>
          </a:p>
        </p:txBody>
      </p:sp>
      <p:sp>
        <p:nvSpPr>
          <p:cNvPr id="32" name="ZoneTexte 31">
            <a:extLst>
              <a:ext uri="{FF2B5EF4-FFF2-40B4-BE49-F238E27FC236}">
                <a16:creationId xmlns:a16="http://schemas.microsoft.com/office/drawing/2014/main" id="{81ABE123-1C10-40A5-A660-FD181CE5BE70}"/>
              </a:ext>
            </a:extLst>
          </p:cNvPr>
          <p:cNvSpPr txBox="1"/>
          <p:nvPr/>
        </p:nvSpPr>
        <p:spPr>
          <a:xfrm>
            <a:off x="1089418" y="2025243"/>
            <a:ext cx="963347" cy="400110"/>
          </a:xfrm>
          <a:prstGeom prst="rect">
            <a:avLst/>
          </a:prstGeom>
          <a:noFill/>
        </p:spPr>
        <p:txBody>
          <a:bodyPr wrap="square" rtlCol="0">
            <a:spAutoFit/>
          </a:bodyPr>
          <a:lstStyle/>
          <a:p>
            <a:pPr algn="ctr"/>
            <a:r>
              <a:rPr lang="fr-FR" sz="2000" dirty="0">
                <a:solidFill>
                  <a:schemeClr val="bg1"/>
                </a:solidFill>
              </a:rPr>
              <a:t>Agathe</a:t>
            </a:r>
          </a:p>
        </p:txBody>
      </p:sp>
      <p:sp>
        <p:nvSpPr>
          <p:cNvPr id="33" name="ZoneTexte 32">
            <a:extLst>
              <a:ext uri="{FF2B5EF4-FFF2-40B4-BE49-F238E27FC236}">
                <a16:creationId xmlns:a16="http://schemas.microsoft.com/office/drawing/2014/main" id="{68186EF0-ECFD-4AB9-B29C-D98A00934F30}"/>
              </a:ext>
            </a:extLst>
          </p:cNvPr>
          <p:cNvSpPr txBox="1"/>
          <p:nvPr/>
        </p:nvSpPr>
        <p:spPr>
          <a:xfrm>
            <a:off x="1105207" y="2417214"/>
            <a:ext cx="590122" cy="400110"/>
          </a:xfrm>
          <a:prstGeom prst="rect">
            <a:avLst/>
          </a:prstGeom>
          <a:noFill/>
        </p:spPr>
        <p:txBody>
          <a:bodyPr wrap="square" rtlCol="0">
            <a:spAutoFit/>
          </a:bodyPr>
          <a:lstStyle/>
          <a:p>
            <a:pPr algn="ctr"/>
            <a:r>
              <a:rPr lang="fr-FR" sz="2000" dirty="0">
                <a:solidFill>
                  <a:schemeClr val="bg1"/>
                </a:solidFill>
              </a:rPr>
              <a:t>Ben</a:t>
            </a:r>
          </a:p>
        </p:txBody>
      </p:sp>
      <p:sp>
        <p:nvSpPr>
          <p:cNvPr id="34" name="ZoneTexte 33">
            <a:extLst>
              <a:ext uri="{FF2B5EF4-FFF2-40B4-BE49-F238E27FC236}">
                <a16:creationId xmlns:a16="http://schemas.microsoft.com/office/drawing/2014/main" id="{B2566C69-00A2-4C57-81C6-2D4479BED74E}"/>
              </a:ext>
            </a:extLst>
          </p:cNvPr>
          <p:cNvSpPr txBox="1"/>
          <p:nvPr/>
        </p:nvSpPr>
        <p:spPr>
          <a:xfrm>
            <a:off x="1085781" y="2808222"/>
            <a:ext cx="808646" cy="400110"/>
          </a:xfrm>
          <a:prstGeom prst="rect">
            <a:avLst/>
          </a:prstGeom>
          <a:noFill/>
        </p:spPr>
        <p:txBody>
          <a:bodyPr wrap="square" rtlCol="0">
            <a:spAutoFit/>
          </a:bodyPr>
          <a:lstStyle/>
          <a:p>
            <a:pPr algn="ctr"/>
            <a:r>
              <a:rPr lang="fr-FR" sz="2000" dirty="0">
                <a:solidFill>
                  <a:schemeClr val="bg1"/>
                </a:solidFill>
              </a:rPr>
              <a:t>Chloé</a:t>
            </a:r>
          </a:p>
        </p:txBody>
      </p:sp>
      <p:cxnSp>
        <p:nvCxnSpPr>
          <p:cNvPr id="35" name="Connecteur droit avec flèche 34">
            <a:extLst>
              <a:ext uri="{FF2B5EF4-FFF2-40B4-BE49-F238E27FC236}">
                <a16:creationId xmlns:a16="http://schemas.microsoft.com/office/drawing/2014/main" id="{0EC4B8FC-1D1C-49F1-9AAC-3EEFC08C71BC}"/>
              </a:ext>
            </a:extLst>
          </p:cNvPr>
          <p:cNvCxnSpPr>
            <a:cxnSpLocks/>
          </p:cNvCxnSpPr>
          <p:nvPr/>
        </p:nvCxnSpPr>
        <p:spPr>
          <a:xfrm>
            <a:off x="6230510" y="2429831"/>
            <a:ext cx="1393262"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447BAF26-4FF1-4D1C-848C-FED44EA036AE}"/>
              </a:ext>
            </a:extLst>
          </p:cNvPr>
          <p:cNvCxnSpPr>
            <a:cxnSpLocks/>
          </p:cNvCxnSpPr>
          <p:nvPr/>
        </p:nvCxnSpPr>
        <p:spPr>
          <a:xfrm>
            <a:off x="6219969" y="2935714"/>
            <a:ext cx="382555"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056C761B-B96F-4F3D-ACC4-3BA4373A1181}"/>
              </a:ext>
            </a:extLst>
          </p:cNvPr>
          <p:cNvSpPr txBox="1"/>
          <p:nvPr/>
        </p:nvSpPr>
        <p:spPr>
          <a:xfrm>
            <a:off x="6548911" y="2341877"/>
            <a:ext cx="856115" cy="400110"/>
          </a:xfrm>
          <a:prstGeom prst="rect">
            <a:avLst/>
          </a:prstGeom>
          <a:noFill/>
        </p:spPr>
        <p:txBody>
          <a:bodyPr wrap="square" rtlCol="0">
            <a:spAutoFit/>
          </a:bodyPr>
          <a:lstStyle/>
          <a:p>
            <a:pPr algn="ctr"/>
            <a:r>
              <a:rPr lang="fr-FR" sz="2000" dirty="0">
                <a:solidFill>
                  <a:schemeClr val="bg1"/>
                </a:solidFill>
              </a:rPr>
              <a:t>7,50€</a:t>
            </a:r>
          </a:p>
        </p:txBody>
      </p:sp>
      <p:sp>
        <p:nvSpPr>
          <p:cNvPr id="38" name="ZoneTexte 37">
            <a:extLst>
              <a:ext uri="{FF2B5EF4-FFF2-40B4-BE49-F238E27FC236}">
                <a16:creationId xmlns:a16="http://schemas.microsoft.com/office/drawing/2014/main" id="{22122546-525B-4B4D-836F-16F58088A395}"/>
              </a:ext>
            </a:extLst>
          </p:cNvPr>
          <p:cNvSpPr txBox="1"/>
          <p:nvPr/>
        </p:nvSpPr>
        <p:spPr>
          <a:xfrm>
            <a:off x="6493556" y="2755566"/>
            <a:ext cx="856115" cy="400110"/>
          </a:xfrm>
          <a:prstGeom prst="rect">
            <a:avLst/>
          </a:prstGeom>
          <a:noFill/>
        </p:spPr>
        <p:txBody>
          <a:bodyPr wrap="square" rtlCol="0">
            <a:spAutoFit/>
          </a:bodyPr>
          <a:lstStyle/>
          <a:p>
            <a:pPr algn="ctr"/>
            <a:r>
              <a:rPr lang="fr-FR" sz="2000" dirty="0">
                <a:solidFill>
                  <a:schemeClr val="bg1"/>
                </a:solidFill>
              </a:rPr>
              <a:t>2,10€</a:t>
            </a:r>
          </a:p>
        </p:txBody>
      </p:sp>
      <p:sp>
        <p:nvSpPr>
          <p:cNvPr id="39" name="ZoneTexte 38">
            <a:extLst>
              <a:ext uri="{FF2B5EF4-FFF2-40B4-BE49-F238E27FC236}">
                <a16:creationId xmlns:a16="http://schemas.microsoft.com/office/drawing/2014/main" id="{11D145F5-A01D-470D-81FB-6F59C7D9C14B}"/>
              </a:ext>
            </a:extLst>
          </p:cNvPr>
          <p:cNvSpPr txBox="1"/>
          <p:nvPr/>
        </p:nvSpPr>
        <p:spPr>
          <a:xfrm>
            <a:off x="1339976" y="4686186"/>
            <a:ext cx="806065" cy="338554"/>
          </a:xfrm>
          <a:prstGeom prst="rect">
            <a:avLst/>
          </a:prstGeom>
          <a:noFill/>
        </p:spPr>
        <p:txBody>
          <a:bodyPr wrap="square" rtlCol="0">
            <a:spAutoFit/>
          </a:bodyPr>
          <a:lstStyle/>
          <a:p>
            <a:r>
              <a:rPr lang="fr-FR" sz="1600" dirty="0"/>
              <a:t>Agathe</a:t>
            </a:r>
          </a:p>
        </p:txBody>
      </p:sp>
      <p:sp>
        <p:nvSpPr>
          <p:cNvPr id="40" name="ZoneTexte 39">
            <a:extLst>
              <a:ext uri="{FF2B5EF4-FFF2-40B4-BE49-F238E27FC236}">
                <a16:creationId xmlns:a16="http://schemas.microsoft.com/office/drawing/2014/main" id="{D6A0F3C3-B061-4194-A296-8A764E646226}"/>
              </a:ext>
            </a:extLst>
          </p:cNvPr>
          <p:cNvSpPr txBox="1"/>
          <p:nvPr/>
        </p:nvSpPr>
        <p:spPr>
          <a:xfrm>
            <a:off x="1339976" y="5273394"/>
            <a:ext cx="806065" cy="338554"/>
          </a:xfrm>
          <a:prstGeom prst="rect">
            <a:avLst/>
          </a:prstGeom>
          <a:noFill/>
        </p:spPr>
        <p:txBody>
          <a:bodyPr wrap="square" rtlCol="0">
            <a:spAutoFit/>
          </a:bodyPr>
          <a:lstStyle/>
          <a:p>
            <a:r>
              <a:rPr lang="fr-FR" sz="1600" dirty="0"/>
              <a:t>Ben</a:t>
            </a:r>
          </a:p>
        </p:txBody>
      </p:sp>
      <p:sp>
        <p:nvSpPr>
          <p:cNvPr id="41" name="ZoneTexte 40">
            <a:extLst>
              <a:ext uri="{FF2B5EF4-FFF2-40B4-BE49-F238E27FC236}">
                <a16:creationId xmlns:a16="http://schemas.microsoft.com/office/drawing/2014/main" id="{A5997F12-6D7C-47A0-B991-B9ED42EFA922}"/>
              </a:ext>
            </a:extLst>
          </p:cNvPr>
          <p:cNvSpPr txBox="1"/>
          <p:nvPr/>
        </p:nvSpPr>
        <p:spPr>
          <a:xfrm>
            <a:off x="1309805" y="5849978"/>
            <a:ext cx="806065" cy="338554"/>
          </a:xfrm>
          <a:prstGeom prst="rect">
            <a:avLst/>
          </a:prstGeom>
          <a:noFill/>
        </p:spPr>
        <p:txBody>
          <a:bodyPr wrap="square" rtlCol="0">
            <a:spAutoFit/>
          </a:bodyPr>
          <a:lstStyle/>
          <a:p>
            <a:r>
              <a:rPr lang="fr-FR" sz="1600" dirty="0"/>
              <a:t>Chloé</a:t>
            </a:r>
          </a:p>
        </p:txBody>
      </p:sp>
    </p:spTree>
    <p:extLst>
      <p:ext uri="{BB962C8B-B14F-4D97-AF65-F5344CB8AC3E}">
        <p14:creationId xmlns:p14="http://schemas.microsoft.com/office/powerpoint/2010/main" val="320230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691C06F-6DD8-482A-9923-11FAFD51ECB7}"/>
              </a:ext>
            </a:extLst>
          </p:cNvPr>
          <p:cNvSpPr txBox="1"/>
          <p:nvPr/>
        </p:nvSpPr>
        <p:spPr>
          <a:xfrm>
            <a:off x="144827" y="293099"/>
            <a:ext cx="72263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Challenge mathématique 2024 –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Manche 4 – Niveau 3 (problème 1 jour 2)</a:t>
            </a:r>
          </a:p>
        </p:txBody>
      </p:sp>
      <p:pic>
        <p:nvPicPr>
          <p:cNvPr id="10" name="Google Shape;165;p19">
            <a:extLst>
              <a:ext uri="{FF2B5EF4-FFF2-40B4-BE49-F238E27FC236}">
                <a16:creationId xmlns:a16="http://schemas.microsoft.com/office/drawing/2014/main" id="{26B3EC39-B304-486A-B21D-3178AE142D1D}"/>
              </a:ext>
            </a:extLst>
          </p:cNvPr>
          <p:cNvPicPr/>
          <p:nvPr/>
        </p:nvPicPr>
        <p:blipFill>
          <a:blip r:embed="rId2"/>
          <a:stretch/>
        </p:blipFill>
        <p:spPr>
          <a:xfrm>
            <a:off x="11303368" y="6205687"/>
            <a:ext cx="743805" cy="560533"/>
          </a:xfrm>
          <a:prstGeom prst="rect">
            <a:avLst/>
          </a:prstGeom>
          <a:ln w="0">
            <a:noFill/>
          </a:ln>
        </p:spPr>
      </p:pic>
      <p:sp>
        <p:nvSpPr>
          <p:cNvPr id="11" name="ZoneTexte 10">
            <a:extLst>
              <a:ext uri="{FF2B5EF4-FFF2-40B4-BE49-F238E27FC236}">
                <a16:creationId xmlns:a16="http://schemas.microsoft.com/office/drawing/2014/main" id="{BB402C5C-0EA5-44D2-AF36-918519F82EEA}"/>
              </a:ext>
            </a:extLst>
          </p:cNvPr>
          <p:cNvSpPr txBox="1"/>
          <p:nvPr/>
        </p:nvSpPr>
        <p:spPr>
          <a:xfrm>
            <a:off x="9150220" y="6458443"/>
            <a:ext cx="215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Mission mathématiques 68</a:t>
            </a:r>
          </a:p>
        </p:txBody>
      </p:sp>
      <p:sp>
        <p:nvSpPr>
          <p:cNvPr id="12" name="ZoneTexte 11">
            <a:extLst>
              <a:ext uri="{FF2B5EF4-FFF2-40B4-BE49-F238E27FC236}">
                <a16:creationId xmlns:a16="http://schemas.microsoft.com/office/drawing/2014/main" id="{BF41CEF6-3D61-4898-92DE-738FC125009F}"/>
              </a:ext>
            </a:extLst>
          </p:cNvPr>
          <p:cNvSpPr txBox="1"/>
          <p:nvPr/>
        </p:nvSpPr>
        <p:spPr>
          <a:xfrm>
            <a:off x="7832068" y="293099"/>
            <a:ext cx="421510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Problème multiplicatif en plusieurs étapes, avec comparaison multiplicative</a:t>
            </a:r>
          </a:p>
        </p:txBody>
      </p:sp>
      <p:sp>
        <p:nvSpPr>
          <p:cNvPr id="14" name="ZoneTexte 13">
            <a:extLst>
              <a:ext uri="{FF2B5EF4-FFF2-40B4-BE49-F238E27FC236}">
                <a16:creationId xmlns:a16="http://schemas.microsoft.com/office/drawing/2014/main" id="{2D7D31E9-455C-46CC-875F-F1A4755038FF}"/>
              </a:ext>
            </a:extLst>
          </p:cNvPr>
          <p:cNvSpPr txBox="1"/>
          <p:nvPr/>
        </p:nvSpPr>
        <p:spPr>
          <a:xfrm>
            <a:off x="6743922" y="2699725"/>
            <a:ext cx="24668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Modélisation possible pour ce problème :</a:t>
            </a:r>
          </a:p>
        </p:txBody>
      </p:sp>
      <p:sp>
        <p:nvSpPr>
          <p:cNvPr id="16" name="ZoneTexte 15">
            <a:extLst>
              <a:ext uri="{FF2B5EF4-FFF2-40B4-BE49-F238E27FC236}">
                <a16:creationId xmlns:a16="http://schemas.microsoft.com/office/drawing/2014/main" id="{E935B4B5-68B7-4084-B193-BEF5932B5785}"/>
              </a:ext>
            </a:extLst>
          </p:cNvPr>
          <p:cNvSpPr txBox="1"/>
          <p:nvPr/>
        </p:nvSpPr>
        <p:spPr>
          <a:xfrm>
            <a:off x="475860" y="5073448"/>
            <a:ext cx="1157131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Procédures de calcul possibles pour ce problème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Essais-ajustements pour trouver le prix des crosses : </a:t>
            </a: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 3 x 30€ = 90€ ; 3 x 50c = 1,50€ ; il manque encore 60c pour obtenir 92,10€ ; 60c, c’est 3 x 20c ; une crosse coûte 30€ + 0,50€ + 0,20€, c’est-à-dire 30,70 €.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Décomposition de 92,10 e</a:t>
            </a:r>
            <a:r>
              <a:rPr lang="fr-FR" sz="1600" dirty="0">
                <a:solidFill>
                  <a:prstClr val="black"/>
                </a:solidFill>
                <a:latin typeface="Calibri" panose="020F0502020204030204"/>
              </a:rPr>
              <a:t>n 90 + 2,10 : </a:t>
            </a:r>
            <a:r>
              <a:rPr lang="fr-FR" sz="1600" i="1" dirty="0">
                <a:solidFill>
                  <a:prstClr val="black"/>
                </a:solidFill>
                <a:latin typeface="Calibri" panose="020F0502020204030204"/>
              </a:rPr>
              <a:t>« Trois fois moins que 90, c’est 30 ; 2,10 c’est 21 dixièmes ; trois fois moins que 21 dixièmes, c’est 7 dixièmes ; trois fois moins que 92,10, c’est 30 et 7 dixièmes, j’écris 30,7. »</a:t>
            </a:r>
            <a:endPar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42EA971A-A411-406C-9DEE-F8017ED58653}"/>
              </a:ext>
            </a:extLst>
          </p:cNvPr>
          <p:cNvSpPr txBox="1"/>
          <p:nvPr/>
        </p:nvSpPr>
        <p:spPr>
          <a:xfrm>
            <a:off x="362267" y="1363322"/>
            <a:ext cx="115713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Manipulation possible pour ce problème :</a:t>
            </a:r>
          </a:p>
        </p:txBody>
      </p:sp>
      <p:sp>
        <p:nvSpPr>
          <p:cNvPr id="25" name="Rectangle 24">
            <a:extLst>
              <a:ext uri="{FF2B5EF4-FFF2-40B4-BE49-F238E27FC236}">
                <a16:creationId xmlns:a16="http://schemas.microsoft.com/office/drawing/2014/main" id="{91572297-4AE0-47D5-8633-B9DD8E42A536}"/>
              </a:ext>
            </a:extLst>
          </p:cNvPr>
          <p:cNvSpPr/>
          <p:nvPr/>
        </p:nvSpPr>
        <p:spPr>
          <a:xfrm>
            <a:off x="6932770" y="944077"/>
            <a:ext cx="5114404" cy="1551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a:t>Le matériel sportif </a:t>
            </a:r>
            <a:endParaRPr lang="fr-FR" sz="1600" u="sng" dirty="0"/>
          </a:p>
          <a:p>
            <a:r>
              <a:rPr lang="fr-FR" sz="1600" dirty="0"/>
              <a:t>L’école achète des ballons de rugby, des crosses de hockey, et des raquettes de badminton. Les crosses coûtent trois fois moins cher que les ballons. Les raquettes coûtent deux fois plus cher que les crosses. Les ballons coûtent 92,10 €. </a:t>
            </a:r>
          </a:p>
          <a:p>
            <a:r>
              <a:rPr lang="fr-FR" sz="1600" dirty="0"/>
              <a:t>Combien coûtent les raquettes ?</a:t>
            </a:r>
          </a:p>
        </p:txBody>
      </p:sp>
      <p:pic>
        <p:nvPicPr>
          <p:cNvPr id="15" name="Image 14">
            <a:extLst>
              <a:ext uri="{FF2B5EF4-FFF2-40B4-BE49-F238E27FC236}">
                <a16:creationId xmlns:a16="http://schemas.microsoft.com/office/drawing/2014/main" id="{2AA5111F-BA92-4B5E-8507-BAAC1DF142F9}"/>
              </a:ext>
            </a:extLst>
          </p:cNvPr>
          <p:cNvPicPr>
            <a:picLocks noChangeAspect="1"/>
          </p:cNvPicPr>
          <p:nvPr/>
        </p:nvPicPr>
        <p:blipFill rotWithShape="1">
          <a:blip r:embed="rId3">
            <a:extLst>
              <a:ext uri="{28A0092B-C50C-407E-A947-70E740481C1C}">
                <a14:useLocalDpi xmlns:a14="http://schemas.microsoft.com/office/drawing/2010/main" val="0"/>
              </a:ext>
            </a:extLst>
          </a:blip>
          <a:srcRect l="21190" t="7619" r="19013" b="11020"/>
          <a:stretch/>
        </p:blipFill>
        <p:spPr>
          <a:xfrm>
            <a:off x="9150220" y="2622109"/>
            <a:ext cx="2466868" cy="2517383"/>
          </a:xfrm>
          <a:prstGeom prst="rect">
            <a:avLst/>
          </a:prstGeom>
        </p:spPr>
      </p:pic>
      <p:sp>
        <p:nvSpPr>
          <p:cNvPr id="19" name="ZoneTexte 18">
            <a:extLst>
              <a:ext uri="{FF2B5EF4-FFF2-40B4-BE49-F238E27FC236}">
                <a16:creationId xmlns:a16="http://schemas.microsoft.com/office/drawing/2014/main" id="{2AA35752-DDA5-4078-AD63-2A7BE1C04689}"/>
              </a:ext>
            </a:extLst>
          </p:cNvPr>
          <p:cNvSpPr txBox="1"/>
          <p:nvPr/>
        </p:nvSpPr>
        <p:spPr>
          <a:xfrm>
            <a:off x="9794696" y="3508726"/>
            <a:ext cx="1921630" cy="338554"/>
          </a:xfrm>
          <a:prstGeom prst="rect">
            <a:avLst/>
          </a:prstGeom>
          <a:noFill/>
        </p:spPr>
        <p:txBody>
          <a:bodyPr wrap="square" rtlCol="0">
            <a:spAutoFit/>
          </a:bodyPr>
          <a:lstStyle/>
          <a:p>
            <a:r>
              <a:rPr lang="fr-FR" sz="1600" i="1" dirty="0"/>
              <a:t>« 3 fois moins cher »</a:t>
            </a:r>
          </a:p>
        </p:txBody>
      </p:sp>
      <p:pic>
        <p:nvPicPr>
          <p:cNvPr id="3" name="Image 2">
            <a:extLst>
              <a:ext uri="{FF2B5EF4-FFF2-40B4-BE49-F238E27FC236}">
                <a16:creationId xmlns:a16="http://schemas.microsoft.com/office/drawing/2014/main" id="{F8A4E073-7B9D-4D97-8F60-43A6A035AC93}"/>
              </a:ext>
            </a:extLst>
          </p:cNvPr>
          <p:cNvPicPr>
            <a:picLocks noChangeAspect="1"/>
          </p:cNvPicPr>
          <p:nvPr/>
        </p:nvPicPr>
        <p:blipFill rotWithShape="1">
          <a:blip r:embed="rId4">
            <a:extLst>
              <a:ext uri="{28A0092B-C50C-407E-A947-70E740481C1C}">
                <a14:useLocalDpi xmlns:a14="http://schemas.microsoft.com/office/drawing/2010/main" val="0"/>
              </a:ext>
            </a:extLst>
          </a:blip>
          <a:srcRect l="17165" t="5315" r="18073" b="3789"/>
          <a:stretch/>
        </p:blipFill>
        <p:spPr>
          <a:xfrm>
            <a:off x="4292404" y="1786772"/>
            <a:ext cx="1969112" cy="2072777"/>
          </a:xfrm>
          <a:prstGeom prst="rect">
            <a:avLst/>
          </a:prstGeom>
        </p:spPr>
      </p:pic>
      <p:pic>
        <p:nvPicPr>
          <p:cNvPr id="5" name="Image 4">
            <a:extLst>
              <a:ext uri="{FF2B5EF4-FFF2-40B4-BE49-F238E27FC236}">
                <a16:creationId xmlns:a16="http://schemas.microsoft.com/office/drawing/2014/main" id="{67C22F77-5D49-4529-9A15-4DDB258D9F00}"/>
              </a:ext>
            </a:extLst>
          </p:cNvPr>
          <p:cNvPicPr>
            <a:picLocks noChangeAspect="1"/>
          </p:cNvPicPr>
          <p:nvPr/>
        </p:nvPicPr>
        <p:blipFill rotWithShape="1">
          <a:blip r:embed="rId5">
            <a:extLst>
              <a:ext uri="{28A0092B-C50C-407E-A947-70E740481C1C}">
                <a14:useLocalDpi xmlns:a14="http://schemas.microsoft.com/office/drawing/2010/main" val="0"/>
              </a:ext>
            </a:extLst>
          </a:blip>
          <a:srcRect l="26905" t="31827" r="23810" b="27263"/>
          <a:stretch/>
        </p:blipFill>
        <p:spPr>
          <a:xfrm>
            <a:off x="1316588" y="1782818"/>
            <a:ext cx="2538630" cy="1580412"/>
          </a:xfrm>
          <a:prstGeom prst="rect">
            <a:avLst/>
          </a:prstGeom>
        </p:spPr>
      </p:pic>
      <p:sp>
        <p:nvSpPr>
          <p:cNvPr id="20" name="ZoneTexte 19">
            <a:extLst>
              <a:ext uri="{FF2B5EF4-FFF2-40B4-BE49-F238E27FC236}">
                <a16:creationId xmlns:a16="http://schemas.microsoft.com/office/drawing/2014/main" id="{8014A597-4AE1-4A49-AA5A-A4AEC46F1729}"/>
              </a:ext>
            </a:extLst>
          </p:cNvPr>
          <p:cNvSpPr txBox="1"/>
          <p:nvPr/>
        </p:nvSpPr>
        <p:spPr>
          <a:xfrm>
            <a:off x="623524" y="1849567"/>
            <a:ext cx="806065" cy="338554"/>
          </a:xfrm>
          <a:prstGeom prst="rect">
            <a:avLst/>
          </a:prstGeom>
          <a:noFill/>
        </p:spPr>
        <p:txBody>
          <a:bodyPr wrap="square" rtlCol="0">
            <a:spAutoFit/>
          </a:bodyPr>
          <a:lstStyle/>
          <a:p>
            <a:r>
              <a:rPr lang="fr-FR" sz="1600" dirty="0"/>
              <a:t>Ballons</a:t>
            </a:r>
          </a:p>
        </p:txBody>
      </p:sp>
      <p:sp>
        <p:nvSpPr>
          <p:cNvPr id="21" name="ZoneTexte 20">
            <a:extLst>
              <a:ext uri="{FF2B5EF4-FFF2-40B4-BE49-F238E27FC236}">
                <a16:creationId xmlns:a16="http://schemas.microsoft.com/office/drawing/2014/main" id="{18F15835-EE31-4E91-B103-50906E83DC99}"/>
              </a:ext>
            </a:extLst>
          </p:cNvPr>
          <p:cNvSpPr txBox="1"/>
          <p:nvPr/>
        </p:nvSpPr>
        <p:spPr>
          <a:xfrm>
            <a:off x="569356" y="2379201"/>
            <a:ext cx="914400" cy="338554"/>
          </a:xfrm>
          <a:prstGeom prst="rect">
            <a:avLst/>
          </a:prstGeom>
          <a:noFill/>
        </p:spPr>
        <p:txBody>
          <a:bodyPr wrap="square" rtlCol="0">
            <a:spAutoFit/>
          </a:bodyPr>
          <a:lstStyle/>
          <a:p>
            <a:r>
              <a:rPr lang="fr-FR" sz="1600" dirty="0"/>
              <a:t>Crosses</a:t>
            </a:r>
          </a:p>
        </p:txBody>
      </p:sp>
      <p:sp>
        <p:nvSpPr>
          <p:cNvPr id="22" name="ZoneTexte 21">
            <a:extLst>
              <a:ext uri="{FF2B5EF4-FFF2-40B4-BE49-F238E27FC236}">
                <a16:creationId xmlns:a16="http://schemas.microsoft.com/office/drawing/2014/main" id="{2D0899F9-1670-4E60-B38A-2F71B185F0EA}"/>
              </a:ext>
            </a:extLst>
          </p:cNvPr>
          <p:cNvSpPr txBox="1"/>
          <p:nvPr/>
        </p:nvSpPr>
        <p:spPr>
          <a:xfrm>
            <a:off x="362267" y="2959905"/>
            <a:ext cx="1067322" cy="338554"/>
          </a:xfrm>
          <a:prstGeom prst="rect">
            <a:avLst/>
          </a:prstGeom>
          <a:noFill/>
        </p:spPr>
        <p:txBody>
          <a:bodyPr wrap="square" rtlCol="0">
            <a:spAutoFit/>
          </a:bodyPr>
          <a:lstStyle/>
          <a:p>
            <a:r>
              <a:rPr lang="fr-FR" sz="1600" dirty="0"/>
              <a:t>Raquettes</a:t>
            </a:r>
          </a:p>
        </p:txBody>
      </p:sp>
      <p:sp>
        <p:nvSpPr>
          <p:cNvPr id="26" name="ZoneTexte 25">
            <a:extLst>
              <a:ext uri="{FF2B5EF4-FFF2-40B4-BE49-F238E27FC236}">
                <a16:creationId xmlns:a16="http://schemas.microsoft.com/office/drawing/2014/main" id="{638F22A3-EDD4-487D-B508-C932C9259EDA}"/>
              </a:ext>
            </a:extLst>
          </p:cNvPr>
          <p:cNvSpPr txBox="1"/>
          <p:nvPr/>
        </p:nvSpPr>
        <p:spPr>
          <a:xfrm>
            <a:off x="362267" y="3914228"/>
            <a:ext cx="5310745" cy="1077218"/>
          </a:xfrm>
          <a:prstGeom prst="rect">
            <a:avLst/>
          </a:prstGeom>
          <a:noFill/>
        </p:spPr>
        <p:txBody>
          <a:bodyPr wrap="square" rtlCol="0">
            <a:spAutoFit/>
          </a:bodyPr>
          <a:lstStyle/>
          <a:p>
            <a:r>
              <a:rPr lang="fr-FR" sz="1600" i="1" dirty="0"/>
              <a:t>« Les crosses coûtent 3 fois moins cher que les ballons. »</a:t>
            </a:r>
          </a:p>
          <a:p>
            <a:r>
              <a:rPr lang="fr-FR" sz="1600" i="1" dirty="0"/>
              <a:t>« Les ballons coûtent 3 fois plus cher que les crosses. »</a:t>
            </a:r>
          </a:p>
          <a:p>
            <a:r>
              <a:rPr lang="fr-FR" sz="1600" i="1" dirty="0"/>
              <a:t>« Les raquettes coûtent 2 fois plus cher que les crosses. »</a:t>
            </a:r>
          </a:p>
          <a:p>
            <a:r>
              <a:rPr lang="fr-FR" sz="1600" i="1" dirty="0"/>
              <a:t>« Les crosses coûtent deux fois moins cher que les raquettes. »</a:t>
            </a:r>
          </a:p>
        </p:txBody>
      </p:sp>
      <p:sp>
        <p:nvSpPr>
          <p:cNvPr id="27" name="ZoneTexte 26">
            <a:extLst>
              <a:ext uri="{FF2B5EF4-FFF2-40B4-BE49-F238E27FC236}">
                <a16:creationId xmlns:a16="http://schemas.microsoft.com/office/drawing/2014/main" id="{60FFCD9B-7238-45C5-9978-DA559F22C114}"/>
              </a:ext>
            </a:extLst>
          </p:cNvPr>
          <p:cNvSpPr txBox="1"/>
          <p:nvPr/>
        </p:nvSpPr>
        <p:spPr>
          <a:xfrm>
            <a:off x="928280" y="3382616"/>
            <a:ext cx="2926938" cy="338554"/>
          </a:xfrm>
          <a:prstGeom prst="rect">
            <a:avLst/>
          </a:prstGeom>
          <a:noFill/>
        </p:spPr>
        <p:txBody>
          <a:bodyPr wrap="square" rtlCol="0">
            <a:spAutoFit/>
          </a:bodyPr>
          <a:lstStyle/>
          <a:p>
            <a:pPr algn="r"/>
            <a:r>
              <a:rPr lang="fr-FR" sz="1600" i="1" dirty="0"/>
              <a:t>Avec des réglettes « </a:t>
            </a:r>
            <a:r>
              <a:rPr lang="fr-FR" sz="1600" i="1" dirty="0" err="1"/>
              <a:t>Cuisenaire</a:t>
            </a:r>
            <a:r>
              <a:rPr lang="fr-FR" sz="1600" i="1" dirty="0"/>
              <a:t> »</a:t>
            </a:r>
          </a:p>
        </p:txBody>
      </p:sp>
      <p:sp>
        <p:nvSpPr>
          <p:cNvPr id="28" name="ZoneTexte 27">
            <a:extLst>
              <a:ext uri="{FF2B5EF4-FFF2-40B4-BE49-F238E27FC236}">
                <a16:creationId xmlns:a16="http://schemas.microsoft.com/office/drawing/2014/main" id="{7C8E359D-5F29-4E06-B27E-2E935A916E0B}"/>
              </a:ext>
            </a:extLst>
          </p:cNvPr>
          <p:cNvSpPr txBox="1"/>
          <p:nvPr/>
        </p:nvSpPr>
        <p:spPr>
          <a:xfrm>
            <a:off x="4753776" y="1260485"/>
            <a:ext cx="1564537" cy="584775"/>
          </a:xfrm>
          <a:prstGeom prst="rect">
            <a:avLst/>
          </a:prstGeom>
          <a:noFill/>
        </p:spPr>
        <p:txBody>
          <a:bodyPr wrap="square" rtlCol="0">
            <a:spAutoFit/>
          </a:bodyPr>
          <a:lstStyle/>
          <a:p>
            <a:pPr algn="r"/>
            <a:r>
              <a:rPr lang="fr-FR" sz="1600" i="1" dirty="0"/>
              <a:t>Avec des bandes de papier</a:t>
            </a:r>
          </a:p>
        </p:txBody>
      </p:sp>
      <p:sp>
        <p:nvSpPr>
          <p:cNvPr id="29" name="ZoneTexte 28">
            <a:extLst>
              <a:ext uri="{FF2B5EF4-FFF2-40B4-BE49-F238E27FC236}">
                <a16:creationId xmlns:a16="http://schemas.microsoft.com/office/drawing/2014/main" id="{67BC2669-6C61-4B43-BB01-DC6F557F3011}"/>
              </a:ext>
            </a:extLst>
          </p:cNvPr>
          <p:cNvSpPr txBox="1"/>
          <p:nvPr/>
        </p:nvSpPr>
        <p:spPr>
          <a:xfrm>
            <a:off x="10038445" y="2837310"/>
            <a:ext cx="955763" cy="400110"/>
          </a:xfrm>
          <a:prstGeom prst="rect">
            <a:avLst/>
          </a:prstGeom>
          <a:noFill/>
        </p:spPr>
        <p:txBody>
          <a:bodyPr wrap="square" rtlCol="0">
            <a:spAutoFit/>
          </a:bodyPr>
          <a:lstStyle/>
          <a:p>
            <a:r>
              <a:rPr lang="fr-FR" sz="2000" dirty="0"/>
              <a:t>Ballons</a:t>
            </a:r>
          </a:p>
        </p:txBody>
      </p:sp>
      <p:sp>
        <p:nvSpPr>
          <p:cNvPr id="30" name="ZoneTexte 29">
            <a:extLst>
              <a:ext uri="{FF2B5EF4-FFF2-40B4-BE49-F238E27FC236}">
                <a16:creationId xmlns:a16="http://schemas.microsoft.com/office/drawing/2014/main" id="{4F968494-50B4-48D0-B087-01B7CF89FEBA}"/>
              </a:ext>
            </a:extLst>
          </p:cNvPr>
          <p:cNvSpPr txBox="1"/>
          <p:nvPr/>
        </p:nvSpPr>
        <p:spPr>
          <a:xfrm>
            <a:off x="9142577" y="3628862"/>
            <a:ext cx="1084217" cy="400110"/>
          </a:xfrm>
          <a:prstGeom prst="rect">
            <a:avLst/>
          </a:prstGeom>
          <a:noFill/>
        </p:spPr>
        <p:txBody>
          <a:bodyPr wrap="square" rtlCol="0">
            <a:spAutoFit/>
          </a:bodyPr>
          <a:lstStyle/>
          <a:p>
            <a:r>
              <a:rPr lang="fr-FR" sz="2000" dirty="0"/>
              <a:t>Crosses</a:t>
            </a:r>
          </a:p>
        </p:txBody>
      </p:sp>
      <p:sp>
        <p:nvSpPr>
          <p:cNvPr id="31" name="ZoneTexte 30">
            <a:extLst>
              <a:ext uri="{FF2B5EF4-FFF2-40B4-BE49-F238E27FC236}">
                <a16:creationId xmlns:a16="http://schemas.microsoft.com/office/drawing/2014/main" id="{CB423027-367A-477E-934D-35722AEB3727}"/>
              </a:ext>
            </a:extLst>
          </p:cNvPr>
          <p:cNvSpPr txBox="1"/>
          <p:nvPr/>
        </p:nvSpPr>
        <p:spPr>
          <a:xfrm>
            <a:off x="9489972" y="4747090"/>
            <a:ext cx="1265539" cy="400110"/>
          </a:xfrm>
          <a:prstGeom prst="rect">
            <a:avLst/>
          </a:prstGeom>
          <a:noFill/>
        </p:spPr>
        <p:txBody>
          <a:bodyPr wrap="square" rtlCol="0">
            <a:spAutoFit/>
          </a:bodyPr>
          <a:lstStyle/>
          <a:p>
            <a:r>
              <a:rPr lang="fr-FR" sz="2000" dirty="0"/>
              <a:t>Raquettes</a:t>
            </a:r>
          </a:p>
        </p:txBody>
      </p:sp>
      <p:sp>
        <p:nvSpPr>
          <p:cNvPr id="32" name="ZoneTexte 31">
            <a:extLst>
              <a:ext uri="{FF2B5EF4-FFF2-40B4-BE49-F238E27FC236}">
                <a16:creationId xmlns:a16="http://schemas.microsoft.com/office/drawing/2014/main" id="{C7DB1678-962F-4448-AE52-36E2B25B1FCC}"/>
              </a:ext>
            </a:extLst>
          </p:cNvPr>
          <p:cNvSpPr txBox="1"/>
          <p:nvPr/>
        </p:nvSpPr>
        <p:spPr>
          <a:xfrm>
            <a:off x="9971608" y="3834966"/>
            <a:ext cx="1776706" cy="338554"/>
          </a:xfrm>
          <a:prstGeom prst="rect">
            <a:avLst/>
          </a:prstGeom>
          <a:noFill/>
        </p:spPr>
        <p:txBody>
          <a:bodyPr wrap="square" rtlCol="0">
            <a:spAutoFit/>
          </a:bodyPr>
          <a:lstStyle/>
          <a:p>
            <a:r>
              <a:rPr lang="fr-FR" sz="1600" i="1" dirty="0"/>
              <a:t>« 2 fois plus cher »</a:t>
            </a:r>
          </a:p>
        </p:txBody>
      </p:sp>
    </p:spTree>
    <p:extLst>
      <p:ext uri="{BB962C8B-B14F-4D97-AF65-F5344CB8AC3E}">
        <p14:creationId xmlns:p14="http://schemas.microsoft.com/office/powerpoint/2010/main" val="37179711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507</Words>
  <Application>Microsoft Office PowerPoint</Application>
  <PresentationFormat>Grand écran</PresentationFormat>
  <Paragraphs>50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Wingdings</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Dionisi</dc:creator>
  <cp:lastModifiedBy>Vincent Dionisi</cp:lastModifiedBy>
  <cp:revision>17</cp:revision>
  <dcterms:created xsi:type="dcterms:W3CDTF">2025-04-01T10:33:31Z</dcterms:created>
  <dcterms:modified xsi:type="dcterms:W3CDTF">2025-05-09T10:41:50Z</dcterms:modified>
</cp:coreProperties>
</file>